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96" r:id="rId2"/>
    <p:sldMasterId id="2147483682" r:id="rId3"/>
  </p:sldMasterIdLst>
  <p:notesMasterIdLst>
    <p:notesMasterId r:id="rId19"/>
  </p:notesMasterIdLst>
  <p:sldIdLst>
    <p:sldId id="271" r:id="rId4"/>
    <p:sldId id="300" r:id="rId5"/>
    <p:sldId id="292" r:id="rId6"/>
    <p:sldId id="301" r:id="rId7"/>
    <p:sldId id="278" r:id="rId8"/>
    <p:sldId id="297" r:id="rId9"/>
    <p:sldId id="275" r:id="rId10"/>
    <p:sldId id="279" r:id="rId11"/>
    <p:sldId id="280" r:id="rId12"/>
    <p:sldId id="294" r:id="rId13"/>
    <p:sldId id="298" r:id="rId14"/>
    <p:sldId id="295" r:id="rId15"/>
    <p:sldId id="296" r:id="rId16"/>
    <p:sldId id="293" r:id="rId17"/>
    <p:sldId id="287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5438" autoAdjust="0"/>
  </p:normalViewPr>
  <p:slideViewPr>
    <p:cSldViewPr>
      <p:cViewPr varScale="1">
        <p:scale>
          <a:sx n="83" d="100"/>
          <a:sy n="83" d="100"/>
        </p:scale>
        <p:origin x="147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486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9E8BA-4A3D-4786-B03C-8A12C3080DD1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E708F-09FE-4758-A6D3-CF24514166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48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E708F-09FE-4758-A6D3-CF24514166C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446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E708F-09FE-4758-A6D3-CF24514166C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4287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Rechteck 6"/>
          <p:cNvSpPr/>
          <p:nvPr userDrawn="1"/>
        </p:nvSpPr>
        <p:spPr>
          <a:xfrm>
            <a:off x="316800" y="1699200"/>
            <a:ext cx="6736680" cy="45540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8" name="Grafik 7" descr="LGOE_Dots_Hintergru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1699200"/>
            <a:ext cx="6729952" cy="4549569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337140" y="6399083"/>
            <a:ext cx="6735600" cy="298800"/>
          </a:xfrm>
          <a:prstGeom prst="rect">
            <a:avLst/>
          </a:prstGeom>
          <a:solidFill>
            <a:srgbClr val="B515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0000" rIns="0" bIns="0" rtlCol="0" anchor="ctr"/>
          <a:lstStyle/>
          <a:p>
            <a:pPr algn="ctr">
              <a:defRPr/>
            </a:pPr>
            <a:endParaRPr lang="de-DE" sz="1400" baseline="30000" dirty="0">
              <a:solidFill>
                <a:prstClr val="white"/>
              </a:solidFill>
              <a:cs typeface="Calibri" pitchFamily="34" charset="0"/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7092000" y="0"/>
            <a:ext cx="2052000" cy="68580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12" name="Grafik 11" descr="LGOE_Logo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12160" y="324000"/>
            <a:ext cx="2916000" cy="1184106"/>
          </a:xfrm>
          <a:prstGeom prst="rect">
            <a:avLst/>
          </a:prstGeom>
        </p:spPr>
      </p:pic>
      <p:sp>
        <p:nvSpPr>
          <p:cNvPr id="13" name="Rechteck 12"/>
          <p:cNvSpPr/>
          <p:nvPr userDrawn="1"/>
        </p:nvSpPr>
        <p:spPr>
          <a:xfrm>
            <a:off x="7092000" y="1699200"/>
            <a:ext cx="1728000" cy="4554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4" name="Rechteck 13"/>
          <p:cNvSpPr/>
          <p:nvPr userDrawn="1"/>
        </p:nvSpPr>
        <p:spPr>
          <a:xfrm>
            <a:off x="7092000" y="6354000"/>
            <a:ext cx="1728000" cy="295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b="1" cap="all" dirty="0">
              <a:solidFill>
                <a:prstClr val="black"/>
              </a:solidFill>
            </a:endParaRPr>
          </a:p>
        </p:txBody>
      </p:sp>
      <p:pic>
        <p:nvPicPr>
          <p:cNvPr id="17" name="Grafik 16" descr="LGOE_Dots_Hintergrund_2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092000" y="1699199"/>
            <a:ext cx="1728472" cy="4562657"/>
          </a:xfrm>
          <a:prstGeom prst="rect">
            <a:avLst/>
          </a:prstGeom>
        </p:spPr>
      </p:pic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899592" y="2780928"/>
            <a:ext cx="6120680" cy="1368152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 algn="l">
              <a:defRPr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9" name="Inhaltsplatzhalter 18"/>
          <p:cNvSpPr>
            <a:spLocks noGrp="1"/>
          </p:cNvSpPr>
          <p:nvPr>
            <p:ph sz="quarter" idx="10"/>
          </p:nvPr>
        </p:nvSpPr>
        <p:spPr>
          <a:xfrm>
            <a:off x="900112" y="4077072"/>
            <a:ext cx="6120159" cy="431403"/>
          </a:xfrm>
          <a:prstGeom prst="rect">
            <a:avLst/>
          </a:prstGeom>
        </p:spPr>
        <p:txBody>
          <a:bodyPr lIns="0" rIns="0">
            <a:spAutoFit/>
          </a:bodyPr>
          <a:lstStyle>
            <a:lvl1pPr marL="0" indent="0">
              <a:buNone/>
              <a:defRPr sz="21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20" name="Rechteck 19"/>
          <p:cNvSpPr/>
          <p:nvPr userDrawn="1"/>
        </p:nvSpPr>
        <p:spPr>
          <a:xfrm>
            <a:off x="323529" y="6421427"/>
            <a:ext cx="6732880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>
              <a:defRPr/>
            </a:pPr>
            <a:r>
              <a:rPr lang="de-DE" sz="1000" dirty="0">
                <a:solidFill>
                  <a:prstClr val="white"/>
                </a:solidFill>
              </a:rPr>
              <a:t>Fachbereich Jobcenter · Fachdienst</a:t>
            </a:r>
            <a:r>
              <a:rPr lang="de-DE" sz="1000" baseline="0" dirty="0">
                <a:solidFill>
                  <a:prstClr val="white"/>
                </a:solidFill>
              </a:rPr>
              <a:t> 56.1. </a:t>
            </a:r>
            <a:r>
              <a:rPr lang="de-DE" sz="1000" baseline="0" dirty="0" err="1">
                <a:solidFill>
                  <a:prstClr val="white"/>
                </a:solidFill>
              </a:rPr>
              <a:t>BuT</a:t>
            </a:r>
            <a:r>
              <a:rPr lang="de-DE" sz="1000" baseline="0" dirty="0">
                <a:solidFill>
                  <a:prstClr val="white"/>
                </a:solidFill>
              </a:rPr>
              <a:t>-FM 2022</a:t>
            </a:r>
            <a:endParaRPr lang="de-DE" sz="1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2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4727-956D-40E0-9FF3-FF9FE0B27794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D21-132F-498B-8307-79BE3DDC9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02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4727-956D-40E0-9FF3-FF9FE0B27794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D21-132F-498B-8307-79BE3DDC9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561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4727-956D-40E0-9FF3-FF9FE0B27794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D21-132F-498B-8307-79BE3DDC9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582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4727-956D-40E0-9FF3-FF9FE0B27794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D21-132F-498B-8307-79BE3DDC9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184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4727-956D-40E0-9FF3-FF9FE0B27794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D21-132F-498B-8307-79BE3DDC9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5904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4727-956D-40E0-9FF3-FF9FE0B27794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D21-132F-498B-8307-79BE3DDC9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9706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4727-956D-40E0-9FF3-FF9FE0B27794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D21-132F-498B-8307-79BE3DDC9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09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A420-FF8F-491B-B61A-12F1E1576C37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828-7365-491D-B3F1-13A661BF98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227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A420-FF8F-491B-B61A-12F1E1576C37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828-7365-491D-B3F1-13A661BF98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806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A420-FF8F-491B-B61A-12F1E1576C37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828-7365-491D-B3F1-13A661BF98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895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323528" y="6425898"/>
            <a:ext cx="7336729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>
              <a:defRPr/>
            </a:pPr>
            <a:r>
              <a:rPr lang="de-DE" sz="1000" dirty="0">
                <a:solidFill>
                  <a:prstClr val="white"/>
                </a:solidFill>
              </a:rPr>
              <a:t>Fachbereich Jobcenter · Fachdienst 56.1 · </a:t>
            </a:r>
            <a:r>
              <a:rPr lang="de-DE" sz="1000" dirty="0" err="1">
                <a:solidFill>
                  <a:prstClr val="white"/>
                </a:solidFill>
              </a:rPr>
              <a:t>BuT</a:t>
            </a:r>
            <a:r>
              <a:rPr lang="de-DE" sz="1000" baseline="0" dirty="0">
                <a:solidFill>
                  <a:prstClr val="white"/>
                </a:solidFill>
              </a:rPr>
              <a:t> FM 2022</a:t>
            </a:r>
            <a:endParaRPr lang="de-DE" sz="1000" dirty="0">
              <a:solidFill>
                <a:prstClr val="white"/>
              </a:solidFill>
            </a:endParaRPr>
          </a:p>
        </p:txBody>
      </p:sp>
      <p:sp>
        <p:nvSpPr>
          <p:cNvPr id="20" name="Titelplatzhalter 7"/>
          <p:cNvSpPr>
            <a:spLocks noGrp="1"/>
          </p:cNvSpPr>
          <p:nvPr>
            <p:ph type="title"/>
          </p:nvPr>
        </p:nvSpPr>
        <p:spPr>
          <a:xfrm>
            <a:off x="457200" y="291890"/>
            <a:ext cx="6275040" cy="634082"/>
          </a:xfrm>
          <a:prstGeom prst="rect">
            <a:avLst/>
          </a:prstGeom>
        </p:spPr>
        <p:txBody>
          <a:bodyPr vert="horz" lIns="0" tIns="45720" rIns="0" bIns="45720" rtlCol="0" anchor="b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24" name="Inhaltsplatzhalter 23"/>
          <p:cNvSpPr>
            <a:spLocks noGrp="1"/>
          </p:cNvSpPr>
          <p:nvPr>
            <p:ph sz="quarter" idx="10"/>
          </p:nvPr>
        </p:nvSpPr>
        <p:spPr>
          <a:xfrm>
            <a:off x="468313" y="836712"/>
            <a:ext cx="6264275" cy="287338"/>
          </a:xfrm>
        </p:spPr>
        <p:txBody>
          <a:bodyPr lIns="0" rIns="0">
            <a:noAutofit/>
          </a:bodyPr>
          <a:lstStyle>
            <a:lvl1pPr algn="l">
              <a:buFont typeface="Arial" pitchFamily="34" charset="0"/>
              <a:buNone/>
              <a:defRPr/>
            </a:lvl1pPr>
            <a:lvl2pPr algn="l">
              <a:buNone/>
              <a:defRPr/>
            </a:lvl2pPr>
            <a:lvl3pPr algn="l">
              <a:buNone/>
              <a:defRPr/>
            </a:lvl3pPr>
            <a:lvl4pPr algn="l">
              <a:buNone/>
              <a:defRPr/>
            </a:lvl4pPr>
            <a:lvl5pPr algn="l">
              <a:buNone/>
              <a:defRPr/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1"/>
          </p:nvPr>
        </p:nvSpPr>
        <p:spPr>
          <a:xfrm>
            <a:off x="467544" y="1556792"/>
            <a:ext cx="6984776" cy="4608512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429690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A420-FF8F-491B-B61A-12F1E1576C37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828-7365-491D-B3F1-13A661BF98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22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A420-FF8F-491B-B61A-12F1E1576C37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828-7365-491D-B3F1-13A661BF98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301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A420-FF8F-491B-B61A-12F1E1576C37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828-7365-491D-B3F1-13A661BF98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711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A420-FF8F-491B-B61A-12F1E1576C37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828-7365-491D-B3F1-13A661BF98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6752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A420-FF8F-491B-B61A-12F1E1576C37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828-7365-491D-B3F1-13A661BF98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613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A420-FF8F-491B-B61A-12F1E1576C37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828-7365-491D-B3F1-13A661BF98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126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A420-FF8F-491B-B61A-12F1E1576C37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828-7365-491D-B3F1-13A661BF98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1549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A420-FF8F-491B-B61A-12F1E1576C37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4B828-7365-491D-B3F1-13A661BF98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01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Fachbereich Jobcenter FD 56.1. BuT FM 2021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6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platzhalter 7"/>
          <p:cNvSpPr>
            <a:spLocks noGrp="1"/>
          </p:cNvSpPr>
          <p:nvPr>
            <p:ph type="title"/>
          </p:nvPr>
        </p:nvSpPr>
        <p:spPr>
          <a:xfrm>
            <a:off x="457200" y="291890"/>
            <a:ext cx="6275040" cy="634082"/>
          </a:xfrm>
          <a:prstGeom prst="rect">
            <a:avLst/>
          </a:prstGeom>
        </p:spPr>
        <p:txBody>
          <a:bodyPr vert="horz" lIns="0" tIns="45720" rIns="0" bIns="45720" rtlCol="0" anchor="b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24" name="Inhaltsplatzhalter 23"/>
          <p:cNvSpPr>
            <a:spLocks noGrp="1"/>
          </p:cNvSpPr>
          <p:nvPr>
            <p:ph sz="quarter" idx="10"/>
          </p:nvPr>
        </p:nvSpPr>
        <p:spPr>
          <a:xfrm>
            <a:off x="468314" y="836712"/>
            <a:ext cx="6264275" cy="287338"/>
          </a:xfrm>
        </p:spPr>
        <p:txBody>
          <a:bodyPr lIns="0" rIns="0">
            <a:noAutofit/>
          </a:bodyPr>
          <a:lstStyle>
            <a:lvl1pPr algn="l">
              <a:buFont typeface="Arial" pitchFamily="34" charset="0"/>
              <a:buNone/>
              <a:defRPr/>
            </a:lvl1pPr>
            <a:lvl2pPr algn="l">
              <a:buNone/>
              <a:defRPr/>
            </a:lvl2pPr>
            <a:lvl3pPr algn="l">
              <a:buNone/>
              <a:defRPr/>
            </a:lvl3pPr>
            <a:lvl4pPr algn="l">
              <a:buNone/>
              <a:defRPr/>
            </a:lvl4pPr>
            <a:lvl5pPr algn="l">
              <a:buNone/>
              <a:defRPr/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1"/>
          </p:nvPr>
        </p:nvSpPr>
        <p:spPr>
          <a:xfrm>
            <a:off x="467545" y="1556792"/>
            <a:ext cx="6984776" cy="4608512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Fachbereich Jobcenter FD 56.1. </a:t>
            </a:r>
            <a:r>
              <a:rPr lang="de-DE" dirty="0" err="1"/>
              <a:t>BuT</a:t>
            </a:r>
            <a:r>
              <a:rPr lang="de-DE" dirty="0"/>
              <a:t> FM 2021</a:t>
            </a:r>
          </a:p>
        </p:txBody>
      </p:sp>
    </p:spTree>
    <p:extLst>
      <p:ext uri="{BB962C8B-B14F-4D97-AF65-F5344CB8AC3E}">
        <p14:creationId xmlns:p14="http://schemas.microsoft.com/office/powerpoint/2010/main" val="153610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Fachbereich Jobcenter. 56.1. </a:t>
            </a:r>
            <a:r>
              <a:rPr lang="de-DE" dirty="0" err="1"/>
              <a:t>BuT</a:t>
            </a:r>
            <a:r>
              <a:rPr lang="de-DE" dirty="0"/>
              <a:t> FM 2021</a:t>
            </a:r>
          </a:p>
        </p:txBody>
      </p:sp>
    </p:spTree>
    <p:extLst>
      <p:ext uri="{BB962C8B-B14F-4D97-AF65-F5344CB8AC3E}">
        <p14:creationId xmlns:p14="http://schemas.microsoft.com/office/powerpoint/2010/main" val="233272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4727-956D-40E0-9FF3-FF9FE0B27794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D21-132F-498B-8307-79BE3DDC9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57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4727-956D-40E0-9FF3-FF9FE0B27794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D21-132F-498B-8307-79BE3DDC9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93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4727-956D-40E0-9FF3-FF9FE0B27794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D21-132F-498B-8307-79BE3DDC9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06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4727-956D-40E0-9FF3-FF9FE0B27794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D21-132F-498B-8307-79BE3DDC9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77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316800" y="1401119"/>
            <a:ext cx="7344000" cy="48600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Rechteck 2"/>
          <p:cNvSpPr/>
          <p:nvPr userDrawn="1"/>
        </p:nvSpPr>
        <p:spPr>
          <a:xfrm>
            <a:off x="7704000" y="0"/>
            <a:ext cx="1440000" cy="68580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4" name="Grafik 3" descr="LGOE_Logo_RGB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6980400" y="212400"/>
            <a:ext cx="1944000" cy="789404"/>
          </a:xfrm>
          <a:prstGeom prst="rect">
            <a:avLst/>
          </a:prstGeom>
        </p:spPr>
      </p:pic>
      <p:sp>
        <p:nvSpPr>
          <p:cNvPr id="5" name="Rechteck 4"/>
          <p:cNvSpPr/>
          <p:nvPr userDrawn="1"/>
        </p:nvSpPr>
        <p:spPr>
          <a:xfrm>
            <a:off x="7704000" y="1401119"/>
            <a:ext cx="1116000" cy="4860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 userDrawn="1"/>
        </p:nvSpPr>
        <p:spPr>
          <a:xfrm>
            <a:off x="316800" y="6353944"/>
            <a:ext cx="7344000" cy="298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90000" rIns="72000" bIns="0" rtlCol="0" anchor="ctr"/>
          <a:lstStyle/>
          <a:p>
            <a:pPr algn="ctr">
              <a:defRPr/>
            </a:pPr>
            <a:endParaRPr lang="de-DE" sz="1400" baseline="30000" dirty="0">
              <a:solidFill>
                <a:prstClr val="white"/>
              </a:solidFill>
            </a:endParaRPr>
          </a:p>
        </p:txBody>
      </p:sp>
      <p:sp>
        <p:nvSpPr>
          <p:cNvPr id="7" name="Rechteck 6"/>
          <p:cNvSpPr/>
          <p:nvPr userDrawn="1"/>
        </p:nvSpPr>
        <p:spPr>
          <a:xfrm>
            <a:off x="7704000" y="6354000"/>
            <a:ext cx="1116000" cy="295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b="1" dirty="0">
                <a:solidFill>
                  <a:prstClr val="black"/>
                </a:solidFill>
              </a:rPr>
              <a:t>SEITE </a:t>
            </a:r>
            <a:fld id="{6F572DCF-BE21-4742-A865-2FD2934E5600}" type="slidenum">
              <a:rPr lang="de-DE" sz="900" b="1">
                <a:solidFill>
                  <a:prstClr val="black"/>
                </a:solidFill>
              </a:rPr>
              <a:pPr algn="ctr"/>
              <a:t>‹Nr.›</a:t>
            </a:fld>
            <a:endParaRPr lang="de-DE" sz="900" b="1" dirty="0">
              <a:solidFill>
                <a:prstClr val="black"/>
              </a:solidFill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699512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2" name="Titelplatzhalter 7"/>
          <p:cNvSpPr>
            <a:spLocks noGrp="1"/>
          </p:cNvSpPr>
          <p:nvPr>
            <p:ph type="title"/>
          </p:nvPr>
        </p:nvSpPr>
        <p:spPr>
          <a:xfrm>
            <a:off x="457200" y="283264"/>
            <a:ext cx="6275040" cy="63408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1259632" y="6238428"/>
            <a:ext cx="5616624" cy="5434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Fachbereich Jobcenter FD 56.1. </a:t>
            </a:r>
            <a:r>
              <a:rPr lang="de-DE" dirty="0" err="1"/>
              <a:t>BuT</a:t>
            </a:r>
            <a:r>
              <a:rPr lang="de-DE" dirty="0"/>
              <a:t> FM 2021</a:t>
            </a:r>
          </a:p>
        </p:txBody>
      </p:sp>
    </p:spTree>
    <p:extLst>
      <p:ext uri="{BB962C8B-B14F-4D97-AF65-F5344CB8AC3E}">
        <p14:creationId xmlns:p14="http://schemas.microsoft.com/office/powerpoint/2010/main" val="56540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95" r:id="rId3"/>
    <p:sldLayoutId id="2147483681" r:id="rId4"/>
    <p:sldLayoutId id="2147483694" r:id="rId5"/>
  </p:sldLayoutIdLst>
  <p:hf sldNum="0"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600"/>
        </a:spcAft>
        <a:buFontTx/>
        <a:buBlip>
          <a:blip r:embed="rId8"/>
        </a:buBlip>
        <a:tabLst/>
        <a:defRPr kumimoji="0" lang="de-DE" sz="1800" b="0" i="0" u="none" strike="noStrike" kern="1200" cap="none" spc="0" normalizeH="0" baseline="0" noProof="0" smtClean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74727-956D-40E0-9FF3-FF9FE0B27794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1D21-132F-498B-8307-79BE3DDC98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43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AA420-FF8F-491B-B61A-12F1E1576C37}" type="datetimeFigureOut">
              <a:rPr lang="de-DE" smtClean="0"/>
              <a:t>29.04.2022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4B828-7365-491D-B3F1-13A661BF98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7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dkreisgoettingen.de/unsere-themen/soziales-und-bildung/bildung-und-teilhabe.html" TargetMode="External"/><Relationship Id="rId2" Type="http://schemas.openxmlformats.org/officeDocument/2006/relationships/hyperlink" Target="http://www.landkreisgoettingen.de/bildungspak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andkreisgoettingen.de/pics/medien/1_1630673633/Benutzerhandbuch_Bildungskarte_Leistungsanbieter_MP_20210624.pdf" TargetMode="External"/><Relationship Id="rId5" Type="http://schemas.openxmlformats.org/officeDocument/2006/relationships/hyperlink" Target="https://youtu.be/UREAM3BN3g0" TargetMode="External"/><Relationship Id="rId4" Type="http://schemas.openxmlformats.org/officeDocument/2006/relationships/hyperlink" Target="http://www.but-konto.de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07504" y="2780928"/>
            <a:ext cx="6912768" cy="1368152"/>
          </a:xfrm>
        </p:spPr>
        <p:txBody>
          <a:bodyPr/>
          <a:lstStyle/>
          <a:p>
            <a:pPr algn="ctr"/>
            <a:r>
              <a:rPr lang="de-DE" sz="3200" b="1" dirty="0">
                <a:solidFill>
                  <a:srgbClr val="B5152B"/>
                </a:solidFill>
              </a:rPr>
              <a:t>Leistungen für Bildung und Teilhabe</a:t>
            </a:r>
            <a:br>
              <a:rPr lang="de-DE" b="1" dirty="0">
                <a:solidFill>
                  <a:srgbClr val="B5152B"/>
                </a:solidFill>
              </a:rPr>
            </a:br>
            <a:br>
              <a:rPr lang="de-DE" b="1" dirty="0">
                <a:solidFill>
                  <a:srgbClr val="B5152B"/>
                </a:solidFill>
              </a:rPr>
            </a:br>
            <a:r>
              <a:rPr lang="de-DE" sz="2400" b="1" dirty="0"/>
              <a:t>Zuschüsse für Kinder und junge Menschen </a:t>
            </a:r>
            <a:br>
              <a:rPr lang="de-DE" sz="2400" b="1" dirty="0"/>
            </a:b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323528" y="5301208"/>
            <a:ext cx="4572000" cy="9387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dirty="0"/>
              <a:t>Referent*innen: Frau Wallis/ Frau Radspieler</a:t>
            </a:r>
          </a:p>
          <a:p>
            <a:endParaRPr lang="de-DE" sz="1100" dirty="0"/>
          </a:p>
          <a:p>
            <a:r>
              <a:rPr lang="de-DE" sz="1100" dirty="0"/>
              <a:t>wallis@landkreisgoettingen.de          Tel.: 0551/525-3008</a:t>
            </a:r>
          </a:p>
          <a:p>
            <a:r>
              <a:rPr lang="de-DE" sz="1100" dirty="0"/>
              <a:t>radspieler@landkreisgoettingen.de  Tel.: 0551/525-2758</a:t>
            </a:r>
          </a:p>
          <a:p>
            <a:r>
              <a:rPr lang="de-DE" sz="1100" dirty="0"/>
              <a:t>but@landkreisgoettingen.de</a:t>
            </a:r>
          </a:p>
        </p:txBody>
      </p:sp>
    </p:spTree>
    <p:extLst>
      <p:ext uri="{BB962C8B-B14F-4D97-AF65-F5344CB8AC3E}">
        <p14:creationId xmlns:p14="http://schemas.microsoft.com/office/powerpoint/2010/main" val="2939401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Bildungskarte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Digitales Abrechnungssystem zum Schuljahr 2021/2022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1044038" y="4437112"/>
            <a:ext cx="6984776" cy="3185212"/>
          </a:xfrm>
        </p:spPr>
        <p:txBody>
          <a:bodyPr/>
          <a:lstStyle/>
          <a:p>
            <a:r>
              <a:rPr lang="de-DE" dirty="0"/>
              <a:t>Die Einführung der Bildungskarte ermöglicht Kindern/Jugendlichen </a:t>
            </a:r>
          </a:p>
          <a:p>
            <a:pPr marL="0" indent="0">
              <a:buNone/>
            </a:pPr>
            <a:r>
              <a:rPr lang="de-DE" dirty="0"/>
              <a:t> einen einfachen Zugang zu Bildungs- und Freizeitangeboten.</a:t>
            </a:r>
          </a:p>
          <a:p>
            <a:r>
              <a:rPr lang="de-DE" dirty="0"/>
              <a:t>Die Abrechnung der Bildungs- und Teilhabeleistung erfolgt</a:t>
            </a:r>
          </a:p>
          <a:p>
            <a:pPr marL="0" indent="0">
              <a:buNone/>
            </a:pPr>
            <a:r>
              <a:rPr lang="de-DE" dirty="0"/>
              <a:t> mit einem </a:t>
            </a:r>
            <a:r>
              <a:rPr lang="de-DE" b="1" dirty="0"/>
              <a:t>webbasierten System </a:t>
            </a:r>
            <a:r>
              <a:rPr lang="de-DE" dirty="0"/>
              <a:t>–  mit der „Bildungskarte“.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027" name="Bild 4" descr="cid:image001.png@01D7927B.1B79F8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351" y="1558144"/>
            <a:ext cx="3500785" cy="25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260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Wie funktioniert die Bildungskarte?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Einzelne Leistungen der Bildung und Teilhabe mit Bildungskarte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67544" y="1470794"/>
            <a:ext cx="6984776" cy="4694510"/>
          </a:xfrm>
        </p:spPr>
        <p:txBody>
          <a:bodyPr/>
          <a:lstStyle/>
          <a:p>
            <a:endParaRPr lang="de-DE" b="1" dirty="0"/>
          </a:p>
          <a:p>
            <a:r>
              <a:rPr lang="de-DE" b="1" dirty="0"/>
              <a:t>Mittagessen</a:t>
            </a:r>
            <a:r>
              <a:rPr lang="de-DE" dirty="0"/>
              <a:t>: Die gewohnte Verfahrensweise der gemeinschaftlichen Mittagsverpflegung in Kita/Schule vor Ort bleibt erhalten. Lediglich der Nachweis der </a:t>
            </a:r>
            <a:r>
              <a:rPr lang="de-DE" dirty="0" err="1"/>
              <a:t>BuT</a:t>
            </a:r>
            <a:r>
              <a:rPr lang="de-DE" dirty="0"/>
              <a:t>-Berechtigung sowie die Abrechnung erfolgt mittels der Bildungskarte. 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b="1" dirty="0"/>
              <a:t>Ausflug/Fahrt</a:t>
            </a:r>
            <a:r>
              <a:rPr lang="de-DE" dirty="0"/>
              <a:t>: Nur der Abrechnungsweg ändert sich. Kinder/Jugendliche müssen der Schule/der Kita die Bildungskarte einmal vorzeigen oder die Nummer mitteilen.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b="1" dirty="0"/>
              <a:t>Lernförderung</a:t>
            </a:r>
            <a:r>
              <a:rPr lang="de-DE" dirty="0"/>
              <a:t>: Die Bedarfsbestätigung der Schule ist weiterhin erforderlich. Die Bildungskarte muss dem Lernförderanbieter vorgezeigt werden.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1640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Bildungskarte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Nutzung für Leistungsberechtigte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323528" y="925972"/>
            <a:ext cx="7272808" cy="5239332"/>
          </a:xfrm>
        </p:spPr>
        <p:txBody>
          <a:bodyPr/>
          <a:lstStyle/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b="1" dirty="0"/>
              <a:t>Teilhabeleistung</a:t>
            </a:r>
            <a:r>
              <a:rPr lang="de-DE" dirty="0"/>
              <a:t>: Zur Teilnahme am Vereinssport, Musikunterricht, Freizeiten ist die Bildungskarte einmalig vorzuzeigen. Für die zusätzlichen Ausrüstungskosten sowie Fahrtkosten für die Teilhabeaktivität gilt das herkömmliche Verfahren. 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b="1" dirty="0"/>
              <a:t>Direkte Einzahlung an Leistungsberechtigte ohne Bildungskarte</a:t>
            </a:r>
            <a:r>
              <a:rPr lang="de-DE" dirty="0"/>
              <a:t>: Schulbedarf, Schülerbeförderungskosten, zusätzliche Kosten für Teilhabeleistung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b="1" dirty="0"/>
              <a:t>Abwicklung mit der Bildungskarte</a:t>
            </a:r>
            <a:r>
              <a:rPr lang="de-DE" dirty="0"/>
              <a:t>: Mittagessen, Ausflug/Fahrten, Lernförderung, Teilhabeleistung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b="1" dirty="0"/>
              <a:t>Weitere Funktion </a:t>
            </a:r>
            <a:r>
              <a:rPr lang="de-DE" dirty="0"/>
              <a:t>der Bildungskarte: Außerdem kann man aktuelles Guthaben und bisher getätigte Buchungen online einsehen.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6165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Bildungskarte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Nutzung für Leistungsanbieter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395536" y="1124050"/>
            <a:ext cx="7272808" cy="5041254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Nutzung der Bildungskarte für Anbieter: Kita, Schule, Vereine, Musikschule usw. </a:t>
            </a:r>
            <a:r>
              <a:rPr lang="de-DE" b="1" dirty="0"/>
              <a:t>registrieren sich online </a:t>
            </a:r>
            <a:r>
              <a:rPr lang="de-DE" dirty="0"/>
              <a:t>als Anbieter und pflegen Angebote und Daten. Die Kostenabrechnung mit dem Jobcenter/Sozialamt erfolgt über das Internetportal. Dort werden die Mitglieds- bzw. Kostenbeiträge mithilfe von der Kartennummer erfasst. Die Abrechnung und Auszahlung an den Leistungsanbieter erfolgt an zwei Stichtagen pro Monat automatisch, d.h. 14 tägige Transaktion.</a:t>
            </a:r>
          </a:p>
          <a:p>
            <a:pPr marL="0" indent="0">
              <a:buNone/>
            </a:pPr>
            <a:endParaRPr lang="de-DE" b="1" dirty="0"/>
          </a:p>
          <a:p>
            <a:r>
              <a:rPr lang="de-DE" b="1" dirty="0"/>
              <a:t>Schritte zur digitalen Abrechnung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/>
              <a:t> 1. Registrierung im Online-Portal </a:t>
            </a:r>
          </a:p>
          <a:p>
            <a:pPr marL="0" indent="0">
              <a:buNone/>
            </a:pPr>
            <a:r>
              <a:rPr lang="de-DE" dirty="0"/>
              <a:t> 2. Freischaltung des Zugangs erfolgt durch den Leistungsträger</a:t>
            </a:r>
          </a:p>
          <a:p>
            <a:pPr marL="0" indent="0">
              <a:buNone/>
            </a:pPr>
            <a:r>
              <a:rPr lang="de-DE" dirty="0"/>
              <a:t> 3. Einloggen im Online-Portal </a:t>
            </a:r>
          </a:p>
          <a:p>
            <a:pPr marL="0" indent="0">
              <a:buNone/>
            </a:pPr>
            <a:r>
              <a:rPr lang="de-DE" dirty="0"/>
              <a:t> 4. Abbuchung anhand der individualisierten Bildungskartennummer und des Geburtsdatums des Kindes</a:t>
            </a:r>
          </a:p>
        </p:txBody>
      </p:sp>
    </p:spTree>
    <p:extLst>
      <p:ext uri="{BB962C8B-B14F-4D97-AF65-F5344CB8AC3E}">
        <p14:creationId xmlns:p14="http://schemas.microsoft.com/office/powerpoint/2010/main" val="1221053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720080"/>
          </a:xfrm>
        </p:spPr>
        <p:txBody>
          <a:bodyPr/>
          <a:lstStyle/>
          <a:p>
            <a:r>
              <a:rPr lang="de-DE" sz="2400" b="1" dirty="0">
                <a:solidFill>
                  <a:srgbClr val="C00000"/>
                </a:solidFill>
              </a:rPr>
              <a:t>Informationen über </a:t>
            </a:r>
            <a:r>
              <a:rPr lang="de-DE" sz="2400" b="1" dirty="0" err="1">
                <a:solidFill>
                  <a:srgbClr val="C00000"/>
                </a:solidFill>
              </a:rPr>
              <a:t>BuT</a:t>
            </a:r>
            <a:r>
              <a:rPr lang="de-DE" sz="2400" b="1" dirty="0">
                <a:solidFill>
                  <a:srgbClr val="C00000"/>
                </a:solidFill>
              </a:rPr>
              <a:t>-Leistungen und Bildungskarte im Internet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323528" y="1386487"/>
            <a:ext cx="7416824" cy="4758991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 </a:t>
            </a:r>
            <a:r>
              <a:rPr lang="de-DE" b="1" dirty="0"/>
              <a:t>Website des</a:t>
            </a:r>
            <a:r>
              <a:rPr lang="de-DE" dirty="0"/>
              <a:t> </a:t>
            </a:r>
            <a:r>
              <a:rPr lang="de-DE" b="1" dirty="0"/>
              <a:t>Landkreises Göttingen:</a:t>
            </a:r>
          </a:p>
          <a:p>
            <a:endParaRPr lang="de-DE" b="1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>
                <a:hlinkClick r:id="rId2"/>
              </a:rPr>
              <a:t>www.landkreisgoettingen.de/bildungspaket</a:t>
            </a:r>
            <a:endParaRPr lang="de-DE" b="1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u="sng" dirty="0">
                <a:hlinkClick r:id="rId3"/>
              </a:rPr>
              <a:t>www.landkreisgoettingen.de/unsere-themen/soziales-und-bildung/bildung-und-teilhabe.html</a:t>
            </a:r>
            <a:endParaRPr lang="de-DE" b="1" u="sng" dirty="0"/>
          </a:p>
          <a:p>
            <a:pPr marL="0" indent="0">
              <a:buNone/>
            </a:pPr>
            <a:endParaRPr lang="de-DE" b="1" dirty="0"/>
          </a:p>
          <a:p>
            <a:r>
              <a:rPr lang="de-DE" b="1" dirty="0"/>
              <a:t>Onlineportal der Bildungskarte: </a:t>
            </a:r>
            <a:r>
              <a:rPr lang="de-DE" b="1" u="sng" dirty="0">
                <a:hlinkClick r:id="rId4"/>
              </a:rPr>
              <a:t>www.but-konto.de</a:t>
            </a:r>
            <a:endParaRPr lang="de-DE" b="1" u="sng" dirty="0"/>
          </a:p>
          <a:p>
            <a:pPr marL="0" indent="0">
              <a:buNone/>
            </a:pPr>
            <a:endParaRPr lang="de-DE" b="1" u="sng" dirty="0"/>
          </a:p>
          <a:p>
            <a:r>
              <a:rPr lang="de-DE" b="1" dirty="0"/>
              <a:t>Informationsmaterial zur Anwendung: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>
                <a:hlinkClick r:id="rId5"/>
              </a:rPr>
              <a:t>https://youtu.be/UREAM3BN3g0</a:t>
            </a:r>
            <a:endParaRPr lang="de-DE" b="1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>
                <a:hlinkClick r:id="rId6"/>
              </a:rPr>
              <a:t>https://www.landkreisgoettingen.de/pics/medien/1_1630673633/Benutzerhandbuch_Bildungskarte_Leistungsanbieter_MP_20210624.pdf</a:t>
            </a:r>
            <a:endParaRPr lang="de-DE" b="1" dirty="0"/>
          </a:p>
          <a:p>
            <a:pPr>
              <a:buFont typeface="Arial" panose="020B0604020202020204" pitchFamily="34" charset="0"/>
              <a:buChar char="•"/>
            </a:pPr>
            <a:endParaRPr lang="de-DE" b="1" dirty="0"/>
          </a:p>
          <a:p>
            <a:pPr marL="0" indent="0">
              <a:buNone/>
            </a:pPr>
            <a:endParaRPr lang="de-DE" b="1" u="sng" dirty="0"/>
          </a:p>
          <a:p>
            <a:pPr marL="0" indent="0">
              <a:buNone/>
            </a:pPr>
            <a:endParaRPr lang="de-DE" b="1" u="sng" dirty="0"/>
          </a:p>
          <a:p>
            <a:pPr marL="0" indent="0">
              <a:buNone/>
            </a:pPr>
            <a:endParaRPr lang="de-DE" b="1" u="sng" dirty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          </a:t>
            </a:r>
          </a:p>
          <a:p>
            <a:endParaRPr lang="de-DE" b="1" u="sng" dirty="0"/>
          </a:p>
          <a:p>
            <a:pPr marL="0" indent="0">
              <a:buNone/>
            </a:pPr>
            <a:endParaRPr lang="de-DE" b="1" u="sng" dirty="0"/>
          </a:p>
          <a:p>
            <a:pPr marL="0" indent="0">
              <a:buNone/>
            </a:pPr>
            <a:endParaRPr lang="de-DE" b="1" u="sng" dirty="0"/>
          </a:p>
          <a:p>
            <a:pPr marL="0" indent="0">
              <a:buNone/>
            </a:pP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0060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effectLst/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indent="0">
              <a:buNone/>
            </a:pPr>
            <a:endParaRPr lang="de-DE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0" indent="0">
              <a:buNone/>
            </a:pPr>
            <a:endParaRPr lang="de-DE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de-DE" sz="4800" b="1" dirty="0"/>
              <a:t>Vielen Dank </a:t>
            </a:r>
          </a:p>
          <a:p>
            <a:pPr marL="0" indent="0" algn="ctr">
              <a:buNone/>
            </a:pPr>
            <a:r>
              <a:rPr lang="de-DE" sz="4800" b="1" dirty="0"/>
              <a:t>für Ihre Aufmerksamkeit!</a:t>
            </a:r>
          </a:p>
        </p:txBody>
      </p:sp>
      <p:sp>
        <p:nvSpPr>
          <p:cNvPr id="3" name="Rechteck 2"/>
          <p:cNvSpPr/>
          <p:nvPr/>
        </p:nvSpPr>
        <p:spPr>
          <a:xfrm>
            <a:off x="323528" y="5301208"/>
            <a:ext cx="4572000" cy="9387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dirty="0"/>
              <a:t>Referent*innen: Frau Wallis/ Frau Radspieler</a:t>
            </a:r>
          </a:p>
          <a:p>
            <a:endParaRPr lang="de-DE" sz="1100" dirty="0"/>
          </a:p>
          <a:p>
            <a:r>
              <a:rPr lang="de-DE" sz="1100" dirty="0"/>
              <a:t>wallis@landkreisgoettingen.de          Tel.: 0551/525-3008</a:t>
            </a:r>
          </a:p>
          <a:p>
            <a:r>
              <a:rPr lang="de-DE" sz="1100" dirty="0"/>
              <a:t>radspieler@landkreisgoettingen.de  Tel.: 0551/525-2758</a:t>
            </a:r>
          </a:p>
          <a:p>
            <a:r>
              <a:rPr lang="de-DE" sz="1100" dirty="0"/>
              <a:t>but@landkreisgoettingen.de</a:t>
            </a:r>
          </a:p>
        </p:txBody>
      </p:sp>
    </p:spTree>
    <p:extLst>
      <p:ext uri="{BB962C8B-B14F-4D97-AF65-F5344CB8AC3E}">
        <p14:creationId xmlns:p14="http://schemas.microsoft.com/office/powerpoint/2010/main" val="143843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>
                <a:solidFill>
                  <a:srgbClr val="C00000"/>
                </a:solidFill>
              </a:rPr>
              <a:t>Gliederung der Präsentation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2132856"/>
            <a:ext cx="6984776" cy="3528392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e-DE" b="1" dirty="0"/>
              <a:t>Leistungsberechtigter Personenkreis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/>
              <a:t>Wer ist zuständig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/>
              <a:t>Leistungsvoraussetzungen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/>
              <a:t>Leistungen der Bildung und Teilhabe: Bildungs-/ Teilhabeleistungen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/>
              <a:t>Bildungskarte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/>
              <a:t>Wie funktioniert die Bildungskarte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/>
              <a:t>Nutzung für Leistungsberechtigte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/>
              <a:t>Nutzung für Leistungsanbieter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/>
              <a:t>Bildungskarte im Internet</a:t>
            </a:r>
          </a:p>
          <a:p>
            <a:pPr marL="0" indent="0">
              <a:buNone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826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1890"/>
            <a:ext cx="6275040" cy="976870"/>
          </a:xfrm>
        </p:spPr>
        <p:txBody>
          <a:bodyPr/>
          <a:lstStyle/>
          <a:p>
            <a:r>
              <a:rPr lang="de-DE" sz="2000" b="1" dirty="0">
                <a:solidFill>
                  <a:srgbClr val="C00000"/>
                </a:solidFill>
              </a:rPr>
              <a:t>Leistungsberechtigter Personenkreis</a:t>
            </a:r>
            <a:br>
              <a:rPr lang="de-DE" sz="1800" b="1" dirty="0">
                <a:solidFill>
                  <a:srgbClr val="C00000"/>
                </a:solidFill>
              </a:rPr>
            </a:br>
            <a:br>
              <a:rPr lang="de-DE" sz="1800" b="1" dirty="0">
                <a:solidFill>
                  <a:srgbClr val="C00000"/>
                </a:solidFill>
              </a:rPr>
            </a:br>
            <a:endParaRPr lang="de-DE" sz="105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67544" y="1916832"/>
            <a:ext cx="6984776" cy="4248472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Leistungsberechtigt sind Kinder, Jugendliche und junge Menschen, die bzw. deren Familien eine der folgenden Leistungen beziehen: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de-DE" b="1" dirty="0"/>
              <a:t>Grundsicherung für Arbeitsuchende   (</a:t>
            </a:r>
            <a:r>
              <a:rPr lang="de-DE" b="1" dirty="0" err="1"/>
              <a:t>Alg</a:t>
            </a:r>
            <a:r>
              <a:rPr lang="de-DE" b="1" dirty="0"/>
              <a:t> II und/oder SGB II)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b="1" dirty="0"/>
              <a:t>Sozialhilfe 	                  	   (SGB XII)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b="1" dirty="0"/>
              <a:t>Wohngeld und Kindergeld 	   (BKGG)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b="1" dirty="0"/>
              <a:t>Kinderzuschlag und Kindergeld 	   (BKGG)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b="1" dirty="0"/>
              <a:t>Asylbewerberleistungen     	   (AsylbLG)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15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de-DE" sz="1500" b="1" dirty="0">
              <a:solidFill>
                <a:prstClr val="black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de-DE" sz="15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de-DE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de-DE" sz="15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de-DE" sz="15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de-DE" sz="1500" b="1" dirty="0">
                <a:solidFill>
                  <a:prstClr val="black"/>
                </a:solidFill>
              </a:rPr>
              <a:t>		</a:t>
            </a:r>
            <a:endParaRPr lang="de-DE" sz="12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de-DE" sz="1500" b="1" dirty="0"/>
          </a:p>
          <a:p>
            <a:pPr marL="0" indent="0">
              <a:buNone/>
            </a:pPr>
            <a:endParaRPr lang="de-DE" dirty="0"/>
          </a:p>
          <a:p>
            <a:pPr marL="685800" lvl="2" indent="0">
              <a:buNone/>
            </a:pPr>
            <a:endParaRPr lang="de-DE" sz="1200" b="1" dirty="0"/>
          </a:p>
          <a:p>
            <a:pPr marL="0" indent="0">
              <a:buNone/>
            </a:pPr>
            <a:endParaRPr lang="de-DE" sz="1200" b="1" dirty="0"/>
          </a:p>
          <a:p>
            <a:pPr marL="0" indent="0">
              <a:buNone/>
            </a:pPr>
            <a:r>
              <a:rPr lang="de-DE" sz="1200" b="1" dirty="0"/>
              <a:t>	</a:t>
            </a:r>
            <a:endParaRPr lang="de-DE" sz="1500" b="1" dirty="0"/>
          </a:p>
        </p:txBody>
      </p:sp>
    </p:spTree>
    <p:extLst>
      <p:ext uri="{BB962C8B-B14F-4D97-AF65-F5344CB8AC3E}">
        <p14:creationId xmlns:p14="http://schemas.microsoft.com/office/powerpoint/2010/main" val="158588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b="1" dirty="0">
                <a:solidFill>
                  <a:srgbClr val="C00000"/>
                </a:solidFill>
              </a:rPr>
              <a:t>Wer ist zuständig?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u="sng" dirty="0"/>
              <a:t>Wohnort in der Stadt Göttingen</a:t>
            </a:r>
            <a:r>
              <a:rPr lang="de-DE" b="1" dirty="0"/>
              <a:t>:</a:t>
            </a:r>
          </a:p>
          <a:p>
            <a:pPr marL="0" indent="0">
              <a:buNone/>
            </a:pPr>
            <a:r>
              <a:rPr lang="de-DE" b="1" dirty="0"/>
              <a:t>Bezug von </a:t>
            </a:r>
            <a:r>
              <a:rPr lang="de-DE" b="1" dirty="0" err="1"/>
              <a:t>Alg</a:t>
            </a:r>
            <a:r>
              <a:rPr lang="de-DE" b="1" dirty="0"/>
              <a:t> II und/oder Sozialgeld </a:t>
            </a:r>
          </a:p>
          <a:p>
            <a:pPr marL="0" indent="0">
              <a:buNone/>
            </a:pPr>
            <a:r>
              <a:rPr lang="de-DE" b="1" dirty="0">
                <a:cs typeface="Arial" panose="020B0604020202020204" pitchFamily="34" charset="0"/>
              </a:rPr>
              <a:t>→ Fachbereich Jobcenter Stadt Göttingen</a:t>
            </a:r>
            <a:endParaRPr lang="de-DE" b="1" dirty="0"/>
          </a:p>
          <a:p>
            <a:pPr marL="0" indent="0">
              <a:buNone/>
            </a:pPr>
            <a:r>
              <a:rPr lang="de-DE" b="1" dirty="0"/>
              <a:t>Bezug von Sozialhilfe, Asylbewerberleistungsgesetz, Wohngeld oder Kinderzuschlag </a:t>
            </a:r>
          </a:p>
          <a:p>
            <a:pPr marL="0" indent="0">
              <a:buNone/>
            </a:pPr>
            <a:r>
              <a:rPr lang="de-DE" b="1" dirty="0">
                <a:cs typeface="Arial" panose="020B0604020202020204" pitchFamily="34" charset="0"/>
              </a:rPr>
              <a:t>→ Fachbereich Soziale Sicherung Stadt Göttingen</a:t>
            </a:r>
          </a:p>
          <a:p>
            <a:pPr marL="0" indent="0">
              <a:buNone/>
            </a:pPr>
            <a:endParaRPr lang="de-DE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b="1" u="sng" dirty="0">
                <a:cs typeface="Arial" panose="020B0604020202020204" pitchFamily="34" charset="0"/>
              </a:rPr>
              <a:t>Wohnort im Landkreis Göttingen</a:t>
            </a:r>
            <a:r>
              <a:rPr lang="de-DE" b="1" dirty="0"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de-DE" sz="2000" b="1" dirty="0"/>
              <a:t>Bezug</a:t>
            </a:r>
            <a:r>
              <a:rPr lang="de-DE" b="1" dirty="0"/>
              <a:t> von </a:t>
            </a:r>
            <a:r>
              <a:rPr lang="de-DE" b="1" dirty="0" err="1"/>
              <a:t>Alg</a:t>
            </a:r>
            <a:r>
              <a:rPr lang="de-DE" b="1" dirty="0"/>
              <a:t> II und/oder Sozialgeld, Wohngeld und Kinderzuschlag </a:t>
            </a:r>
          </a:p>
          <a:p>
            <a:pPr marL="0" indent="0">
              <a:buNone/>
            </a:pPr>
            <a:r>
              <a:rPr lang="de-DE" b="1" dirty="0">
                <a:cs typeface="Arial" panose="020B0604020202020204" pitchFamily="34" charset="0"/>
              </a:rPr>
              <a:t>→ Fachbereich Jobcenter Landkreis Göttingen</a:t>
            </a:r>
          </a:p>
          <a:p>
            <a:pPr marL="0" indent="0">
              <a:buNone/>
            </a:pPr>
            <a:r>
              <a:rPr lang="de-DE" b="1" dirty="0">
                <a:cs typeface="Arial" panose="020B0604020202020204" pitchFamily="34" charset="0"/>
              </a:rPr>
              <a:t>Bezug von Sozialhilfe oder Asylbewerberleistungsgesetz </a:t>
            </a:r>
          </a:p>
          <a:p>
            <a:pPr marL="0" indent="0">
              <a:buNone/>
            </a:pPr>
            <a:r>
              <a:rPr lang="de-DE" b="1" dirty="0">
                <a:cs typeface="Arial" panose="020B0604020202020204" pitchFamily="34" charset="0"/>
              </a:rPr>
              <a:t>→ Fachbereich Soziales Landkreis Göttingen</a:t>
            </a:r>
            <a:endParaRPr lang="de-DE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007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275040" cy="792088"/>
          </a:xfrm>
        </p:spPr>
        <p:txBody>
          <a:bodyPr/>
          <a:lstStyle/>
          <a:p>
            <a:r>
              <a:rPr lang="de-DE" sz="2000" b="1" dirty="0">
                <a:solidFill>
                  <a:srgbClr val="C00000"/>
                </a:solidFill>
                <a:ea typeface="Calibri"/>
                <a:cs typeface="Times New Roman"/>
              </a:rPr>
              <a:t>Leistungsvoraussetzungen</a:t>
            </a:r>
            <a:br>
              <a:rPr lang="de-DE" sz="1200" b="1" dirty="0">
                <a:solidFill>
                  <a:srgbClr val="C00000"/>
                </a:solidFill>
                <a:ea typeface="Calibri"/>
                <a:cs typeface="Times New Roman"/>
              </a:rPr>
            </a:br>
            <a:endParaRPr lang="de-DE" sz="1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323528" y="1412776"/>
            <a:ext cx="7344816" cy="4896544"/>
          </a:xfrm>
        </p:spPr>
        <p:txBody>
          <a:bodyPr/>
          <a:lstStyle/>
          <a:p>
            <a:pPr marL="0" indent="0">
              <a:lnSpc>
                <a:spcPct val="112000"/>
              </a:lnSpc>
              <a:spcAft>
                <a:spcPts val="1000"/>
              </a:spcAft>
              <a:buNone/>
            </a:pPr>
            <a:endParaRPr lang="de-DE" b="1" dirty="0">
              <a:ea typeface="Calibri"/>
              <a:cs typeface="Times New Roman"/>
            </a:endParaRPr>
          </a:p>
          <a:p>
            <a:pPr>
              <a:lnSpc>
                <a:spcPct val="112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DE" b="1" dirty="0">
                <a:ea typeface="Calibri"/>
                <a:cs typeface="Times New Roman"/>
              </a:rPr>
              <a:t> Voraussetzungen für Bildungsleistungen: </a:t>
            </a:r>
          </a:p>
          <a:p>
            <a:pPr marL="0" indent="0">
              <a:lnSpc>
                <a:spcPct val="112000"/>
              </a:lnSpc>
              <a:spcAft>
                <a:spcPts val="1000"/>
              </a:spcAft>
              <a:buNone/>
            </a:pPr>
            <a:r>
              <a:rPr lang="de-DE" b="1" dirty="0">
                <a:ea typeface="Calibri"/>
                <a:cs typeface="Times New Roman"/>
              </a:rPr>
              <a:t>	Altersgrenze bis 25 J. und </a:t>
            </a:r>
            <a:r>
              <a:rPr lang="de-DE" b="1" dirty="0" err="1">
                <a:ea typeface="Calibri"/>
                <a:cs typeface="Times New Roman"/>
              </a:rPr>
              <a:t>Kitakind</a:t>
            </a:r>
            <a:r>
              <a:rPr lang="de-DE" b="1" dirty="0">
                <a:ea typeface="Calibri"/>
                <a:cs typeface="Times New Roman"/>
              </a:rPr>
              <a:t> oder Schüler*in </a:t>
            </a:r>
          </a:p>
          <a:p>
            <a:pPr marL="0" indent="0">
              <a:lnSpc>
                <a:spcPct val="112000"/>
              </a:lnSpc>
              <a:spcAft>
                <a:spcPts val="1000"/>
              </a:spcAft>
              <a:buNone/>
            </a:pPr>
            <a:endParaRPr lang="de-DE" b="1" dirty="0">
              <a:ea typeface="Calibri"/>
              <a:cs typeface="Times New Roman"/>
            </a:endParaRPr>
          </a:p>
          <a:p>
            <a:pPr>
              <a:lnSpc>
                <a:spcPct val="112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DE" b="1" dirty="0">
                <a:ea typeface="Calibri"/>
                <a:cs typeface="Times New Roman"/>
              </a:rPr>
              <a:t>für Teilhabeleistungen: </a:t>
            </a:r>
          </a:p>
          <a:p>
            <a:pPr marL="0" indent="0">
              <a:lnSpc>
                <a:spcPct val="112000"/>
              </a:lnSpc>
              <a:spcAft>
                <a:spcPts val="1000"/>
              </a:spcAft>
              <a:buNone/>
            </a:pPr>
            <a:r>
              <a:rPr lang="de-DE" b="1" dirty="0">
                <a:ea typeface="Calibri"/>
                <a:cs typeface="Times New Roman"/>
              </a:rPr>
              <a:t>	Altersgrenze bis 18 J., keine weitere Voraussetzung!</a:t>
            </a:r>
          </a:p>
          <a:p>
            <a:pPr>
              <a:lnSpc>
                <a:spcPct val="112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de-DE" b="1" dirty="0">
              <a:ea typeface="Calibri"/>
              <a:cs typeface="Times New Roman"/>
            </a:endParaRPr>
          </a:p>
          <a:p>
            <a:pPr>
              <a:lnSpc>
                <a:spcPct val="112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DE" b="1" dirty="0">
                <a:ea typeface="Calibri"/>
                <a:cs typeface="Times New Roman"/>
              </a:rPr>
              <a:t>Ausschlusskriterium für Bildungs- und Teilhabeleistungen: </a:t>
            </a:r>
          </a:p>
          <a:p>
            <a:pPr marL="0" indent="0">
              <a:lnSpc>
                <a:spcPct val="112000"/>
              </a:lnSpc>
              <a:spcAft>
                <a:spcPts val="1000"/>
              </a:spcAft>
              <a:buNone/>
            </a:pPr>
            <a:r>
              <a:rPr lang="de-DE" b="1" dirty="0">
                <a:ea typeface="Calibri"/>
                <a:cs typeface="Times New Roman"/>
              </a:rPr>
              <a:t>	</a:t>
            </a:r>
            <a:r>
              <a:rPr lang="de-DE" dirty="0">
                <a:ea typeface="Calibri"/>
                <a:cs typeface="Times New Roman"/>
              </a:rPr>
              <a:t>Schüler*innen, die eine</a:t>
            </a:r>
            <a:r>
              <a:rPr lang="de-DE" b="1" dirty="0">
                <a:ea typeface="Calibri"/>
                <a:cs typeface="Times New Roman"/>
              </a:rPr>
              <a:t> Ausbildungsvergütung </a:t>
            </a:r>
            <a:r>
              <a:rPr lang="de-DE" dirty="0">
                <a:ea typeface="Calibri"/>
                <a:cs typeface="Times New Roman"/>
              </a:rPr>
              <a:t>erhalten, haben 	keinen Anspruch auf </a:t>
            </a:r>
            <a:r>
              <a:rPr lang="de-DE" dirty="0" err="1">
                <a:ea typeface="Calibri"/>
                <a:cs typeface="Times New Roman"/>
              </a:rPr>
              <a:t>BuT</a:t>
            </a:r>
            <a:r>
              <a:rPr lang="de-DE" dirty="0">
                <a:ea typeface="Calibri"/>
                <a:cs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87300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5257"/>
            <a:ext cx="6275040" cy="634082"/>
          </a:xfrm>
        </p:spPr>
        <p:txBody>
          <a:bodyPr/>
          <a:lstStyle/>
          <a:p>
            <a:r>
              <a:rPr lang="de-DE" sz="2400" b="1" dirty="0">
                <a:solidFill>
                  <a:srgbClr val="C00000"/>
                </a:solidFill>
                <a:ea typeface="Calibri"/>
                <a:cs typeface="Times New Roman"/>
              </a:rPr>
              <a:t>Welche Einrichtungen sind anerkennungsfähig?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dirty="0"/>
              <a:t>			</a:t>
            </a:r>
            <a:r>
              <a:rPr lang="de-DE" dirty="0">
                <a:solidFill>
                  <a:srgbClr val="C00000"/>
                </a:solidFill>
              </a:rPr>
              <a:t>-</a:t>
            </a:r>
            <a:r>
              <a:rPr lang="de-DE" b="1" dirty="0">
                <a:solidFill>
                  <a:srgbClr val="C00000"/>
                </a:solidFill>
              </a:rPr>
              <a:t>Bildungsleistungen-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67544" y="1340768"/>
            <a:ext cx="6984776" cy="4824536"/>
          </a:xfrm>
        </p:spPr>
        <p:txBody>
          <a:bodyPr/>
          <a:lstStyle/>
          <a:p>
            <a:pPr>
              <a:lnSpc>
                <a:spcPct val="112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de-DE" b="1" dirty="0">
              <a:ea typeface="Calibri"/>
              <a:cs typeface="Times New Roman"/>
            </a:endParaRPr>
          </a:p>
          <a:p>
            <a:pPr>
              <a:lnSpc>
                <a:spcPct val="112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DE" b="1" dirty="0">
                <a:ea typeface="Calibri"/>
                <a:cs typeface="Times New Roman"/>
              </a:rPr>
              <a:t>Kindertagespflege, Kinderkrippe, Kindergarten und Schulhort</a:t>
            </a:r>
          </a:p>
          <a:p>
            <a:pPr>
              <a:lnSpc>
                <a:spcPct val="112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DE" b="1" dirty="0">
                <a:ea typeface="Calibri"/>
                <a:cs typeface="Times New Roman"/>
              </a:rPr>
              <a:t>Schulkindergarten, Vorschulklasse</a:t>
            </a:r>
          </a:p>
          <a:p>
            <a:pPr>
              <a:lnSpc>
                <a:spcPct val="112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DE" b="1" dirty="0">
                <a:ea typeface="Calibri"/>
                <a:cs typeface="Times New Roman"/>
              </a:rPr>
              <a:t>allgemeinbildenden Schulen </a:t>
            </a:r>
            <a:r>
              <a:rPr lang="de-DE" dirty="0">
                <a:ea typeface="Calibri"/>
                <a:cs typeface="Times New Roman"/>
              </a:rPr>
              <a:t>(Grundschule, Hauptschule, Realschule,      Förderschule, Oberschule, Gesamtschule, Gymnasium, Abendgymnasium, Kolleg)</a:t>
            </a:r>
            <a:endParaRPr lang="de-DE" b="1" dirty="0">
              <a:ea typeface="Calibri"/>
              <a:cs typeface="Times New Roman"/>
            </a:endParaRPr>
          </a:p>
          <a:p>
            <a:pPr>
              <a:lnSpc>
                <a:spcPct val="112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DE" b="1" dirty="0">
                <a:ea typeface="Calibri"/>
                <a:cs typeface="Times New Roman"/>
              </a:rPr>
              <a:t>berufsbildenden Schulen </a:t>
            </a:r>
            <a:r>
              <a:rPr lang="de-DE" dirty="0">
                <a:ea typeface="Calibri"/>
                <a:cs typeface="Times New Roman"/>
              </a:rPr>
              <a:t>(Berufsschule, Berufseinstiegsschule, Berufsfachschule, Fachoberschule, Berufsoberschule, Berufliches Gymnasium, Fachschule)</a:t>
            </a:r>
            <a:endParaRPr lang="de-DE" b="1" dirty="0">
              <a:ea typeface="Calibri"/>
              <a:cs typeface="Times New Roman"/>
            </a:endParaRPr>
          </a:p>
          <a:p>
            <a:pPr>
              <a:lnSpc>
                <a:spcPct val="112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DE" b="1" dirty="0">
                <a:ea typeface="Calibri"/>
                <a:cs typeface="Times New Roman"/>
              </a:rPr>
              <a:t>Jugendwerkstätten, Einrichtungen des zweiten Bildungswegs „nachholende Schulabschlüsse“  </a:t>
            </a:r>
          </a:p>
          <a:p>
            <a:pPr>
              <a:lnSpc>
                <a:spcPct val="112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de-DE" b="1" dirty="0">
              <a:ea typeface="Calibri"/>
              <a:cs typeface="Times New Roman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3340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275040" cy="792088"/>
          </a:xfrm>
        </p:spPr>
        <p:txBody>
          <a:bodyPr/>
          <a:lstStyle/>
          <a:p>
            <a:r>
              <a:rPr lang="de-DE" sz="2400" b="1" dirty="0">
                <a:solidFill>
                  <a:srgbClr val="C00000"/>
                </a:solidFill>
              </a:rPr>
              <a:t>Einzelne Leistungen der Bildung und Teilhabe</a:t>
            </a:r>
            <a:br>
              <a:rPr lang="de-DE" sz="2400" b="1" dirty="0">
                <a:solidFill>
                  <a:srgbClr val="C00000"/>
                </a:solidFill>
              </a:rPr>
            </a:br>
            <a:endParaRPr lang="de-DE" sz="1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67544" y="1412776"/>
            <a:ext cx="6984776" cy="4896544"/>
          </a:xfrm>
        </p:spPr>
        <p:txBody>
          <a:bodyPr/>
          <a:lstStyle/>
          <a:p>
            <a:pPr marL="0" lvl="0" indent="0">
              <a:buNone/>
            </a:pPr>
            <a:r>
              <a:rPr lang="de-DE" b="1" u="sng" dirty="0">
                <a:solidFill>
                  <a:prstClr val="black"/>
                </a:solidFill>
              </a:rPr>
              <a:t>Bildungsleistungen</a:t>
            </a:r>
            <a:endParaRPr lang="de-DE" b="1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prstClr val="black"/>
                </a:solidFill>
              </a:rPr>
              <a:t>Persönlicher Schulbedarf </a:t>
            </a:r>
            <a:r>
              <a:rPr lang="de-DE" dirty="0">
                <a:solidFill>
                  <a:prstClr val="black"/>
                </a:solidFill>
              </a:rPr>
              <a:t>(automatische) Zahlung zum 1. und 2. Schulhalbjahr </a:t>
            </a:r>
          </a:p>
          <a:p>
            <a:pPr marL="0" lvl="0" indent="0">
              <a:buNone/>
            </a:pPr>
            <a:r>
              <a:rPr lang="de-DE" dirty="0">
                <a:solidFill>
                  <a:prstClr val="black"/>
                </a:solidFill>
              </a:rPr>
              <a:t>	1. Halbjahr 104,- €/ 2. Halbjahr 52,- € (Stand 2022)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prstClr val="black"/>
                </a:solidFill>
              </a:rPr>
              <a:t>Ausflug und mehrtägige Fahrten </a:t>
            </a:r>
            <a:r>
              <a:rPr lang="de-DE" dirty="0">
                <a:solidFill>
                  <a:prstClr val="black"/>
                </a:solidFill>
              </a:rPr>
              <a:t>mit Kita, Schule</a:t>
            </a:r>
          </a:p>
          <a:p>
            <a:pPr marL="0" lvl="0" indent="0">
              <a:buNone/>
            </a:pPr>
            <a:r>
              <a:rPr lang="de-DE" dirty="0">
                <a:solidFill>
                  <a:prstClr val="black"/>
                </a:solidFill>
              </a:rPr>
              <a:t>	Ausflüge pauschal 100,- €	Klassenfahrten pauschal 500,- €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prstClr val="black"/>
                </a:solidFill>
              </a:rPr>
              <a:t>Gemeinschaftliche Mittagsverpflegung </a:t>
            </a:r>
            <a:r>
              <a:rPr lang="de-DE" dirty="0">
                <a:solidFill>
                  <a:prstClr val="black"/>
                </a:solidFill>
              </a:rPr>
              <a:t>in Kitas, Schulen</a:t>
            </a:r>
            <a:r>
              <a:rPr lang="de-DE" b="1" dirty="0">
                <a:solidFill>
                  <a:prstClr val="black"/>
                </a:solidFill>
              </a:rPr>
              <a:t>: </a:t>
            </a:r>
            <a:r>
              <a:rPr lang="de-DE" dirty="0">
                <a:solidFill>
                  <a:prstClr val="black"/>
                </a:solidFill>
              </a:rPr>
              <a:t>Direkte Abrechnung zwischen dem Anbieter und JC</a:t>
            </a:r>
          </a:p>
          <a:p>
            <a:pPr marL="0" lvl="0" indent="0">
              <a:buNone/>
            </a:pPr>
            <a:r>
              <a:rPr lang="de-DE" dirty="0">
                <a:solidFill>
                  <a:prstClr val="black"/>
                </a:solidFill>
              </a:rPr>
              <a:t>	900,- € pro Jahr entspricht 4,91 € pro Mittagessen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prstClr val="black"/>
                </a:solidFill>
              </a:rPr>
              <a:t>Schülerbeförderungskosten ab Sek II. (auch BBS)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prstClr val="black"/>
                </a:solidFill>
              </a:rPr>
              <a:t>Lernförderung/ Nachhilfe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de-DE" b="1" dirty="0">
                <a:solidFill>
                  <a:prstClr val="black"/>
                </a:solidFill>
              </a:rPr>
              <a:t>      </a:t>
            </a:r>
            <a:r>
              <a:rPr lang="de-DE" dirty="0">
                <a:solidFill>
                  <a:prstClr val="black"/>
                </a:solidFill>
              </a:rPr>
              <a:t>Pädagogische Empfehlung und zertifizierter Nachhilfelehrer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de-DE" dirty="0">
                <a:solidFill>
                  <a:prstClr val="black"/>
                </a:solidFill>
              </a:rPr>
              <a:t>      notwendig!</a:t>
            </a:r>
          </a:p>
          <a:p>
            <a:pPr marL="0" lvl="0" indent="0">
              <a:spcAft>
                <a:spcPts val="0"/>
              </a:spcAft>
              <a:buNone/>
            </a:pPr>
            <a:endParaRPr lang="de-DE" sz="1400" dirty="0">
              <a:solidFill>
                <a:prstClr val="black"/>
              </a:solidFill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de-DE" sz="1400" dirty="0">
                <a:solidFill>
                  <a:prstClr val="black"/>
                </a:solidFill>
              </a:rPr>
              <a:t>Die angegebenen Beträge werden automatisch als Guthaben auf die Bildungskarte gebucht.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de-DE" sz="1400" b="1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de-DE" b="1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de-DE" sz="1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de-DE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de-DE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de-DE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de-DE" sz="2000" b="1" dirty="0">
                <a:solidFill>
                  <a:prstClr val="black"/>
                </a:solidFill>
              </a:rPr>
              <a:t>		</a:t>
            </a:r>
            <a:endParaRPr lang="de-DE" sz="1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dirty="0"/>
          </a:p>
          <a:p>
            <a:pPr marL="914400" lvl="2" indent="0">
              <a:buNone/>
            </a:pPr>
            <a:endParaRPr lang="de-DE" sz="1600" b="1" dirty="0"/>
          </a:p>
          <a:p>
            <a:pPr marL="0" indent="0">
              <a:buNone/>
            </a:pPr>
            <a:endParaRPr lang="de-DE" sz="1600" b="1" dirty="0"/>
          </a:p>
          <a:p>
            <a:pPr marL="0" indent="0">
              <a:buNone/>
            </a:pPr>
            <a:r>
              <a:rPr lang="de-DE" sz="1600" b="1" dirty="0"/>
              <a:t>	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92308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275040" cy="792088"/>
          </a:xfrm>
        </p:spPr>
        <p:txBody>
          <a:bodyPr/>
          <a:lstStyle/>
          <a:p>
            <a:r>
              <a:rPr lang="de-DE" sz="2400" b="1" kern="0" dirty="0">
                <a:solidFill>
                  <a:srgbClr val="C00000"/>
                </a:solidFill>
                <a:latin typeface="+mn-lt"/>
              </a:rPr>
              <a:t>Teilhabeleistungen</a:t>
            </a:r>
            <a:endParaRPr lang="de-DE" sz="1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323528" y="1340768"/>
            <a:ext cx="6984776" cy="48965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prstClr val="black"/>
                </a:solidFill>
              </a:rPr>
              <a:t>Teilhabe am sozialen und kulturellen Leben in der Gemeinschaft; Freizeitaktivitäten in einer Gruppe, Einzelunterricht für Musikinstrument oder Kunst  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16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prstClr val="black"/>
                </a:solidFill>
              </a:rPr>
              <a:t>Unterricht in künstlerischen Fächern (zum Beispiel Musikunterricht) und vergleichbare angeleitete Aktivitäten der kulturellen Bildung </a:t>
            </a:r>
            <a:r>
              <a:rPr lang="de-DE" b="1" u="sng" dirty="0">
                <a:solidFill>
                  <a:prstClr val="black"/>
                </a:solidFill>
              </a:rPr>
              <a:t>und </a:t>
            </a:r>
            <a:r>
              <a:rPr lang="de-DE" b="1" dirty="0">
                <a:solidFill>
                  <a:prstClr val="black"/>
                </a:solidFill>
              </a:rPr>
              <a:t>Freizeiten. </a:t>
            </a:r>
          </a:p>
          <a:p>
            <a:pPr marL="0" lvl="0" indent="0">
              <a:buNone/>
            </a:pPr>
            <a:r>
              <a:rPr lang="de-DE" b="1" dirty="0">
                <a:solidFill>
                  <a:prstClr val="black"/>
                </a:solidFill>
              </a:rPr>
              <a:t>	Höhe der Übernahme: 15,- € pro Monat, Erbringung in 	Budgetform pro Bewilligungszeitraum, jährlich 180,- €.</a:t>
            </a:r>
          </a:p>
          <a:p>
            <a:pPr marL="0" lvl="0" indent="0">
              <a:buNone/>
            </a:pPr>
            <a:r>
              <a:rPr lang="de-DE" b="1" dirty="0"/>
              <a:t>	Unter bestimmten Voraussetzungen können auch 	Ausstattungsgegenstände, Leihgebühren und Fahrtkosten in 	Höhe von jährlich 180,- € übernommen werden.</a:t>
            </a:r>
          </a:p>
          <a:p>
            <a:pPr marL="0" indent="0">
              <a:buNone/>
            </a:pPr>
            <a:endParaRPr lang="de-DE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b="1" dirty="0"/>
              <a:t>Anerkennungsfähig sind Aufwendungen für Aktivitäten in den Bereichen Sport, Spiel, Kultur, Freizeit und Geselligkeit.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53047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275040" cy="792088"/>
          </a:xfrm>
        </p:spPr>
        <p:txBody>
          <a:bodyPr/>
          <a:lstStyle/>
          <a:p>
            <a:br>
              <a:rPr lang="de-DE" sz="3200" b="1" dirty="0">
                <a:solidFill>
                  <a:srgbClr val="C00000"/>
                </a:solidFill>
                <a:ea typeface="Calibri"/>
                <a:cs typeface="Times New Roman"/>
              </a:rPr>
            </a:br>
            <a:r>
              <a:rPr lang="de-DE" sz="2400" b="1" dirty="0">
                <a:solidFill>
                  <a:srgbClr val="C00000"/>
                </a:solidFill>
                <a:ea typeface="Calibri"/>
                <a:cs typeface="Times New Roman"/>
              </a:rPr>
              <a:t>Beispiele der Teilhabeleistungen</a:t>
            </a:r>
            <a:endParaRPr lang="de-DE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827584" y="1340768"/>
            <a:ext cx="6984776" cy="5517232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/>
              <a:t>	Mitgliedsbeiträge im Sportverein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/>
              <a:t>	Beitrag für das Fitnessstudio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/>
              <a:t>	Tanzkurs- oder Musikkursgebühren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/>
              <a:t>	Kursgebühr VHS oder Familienbildungsstätte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/>
              <a:t>	Zeltlager „Stolle“, Pfadfinderlager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/>
              <a:t>	</a:t>
            </a:r>
            <a:r>
              <a:rPr lang="de-DE" b="1" dirty="0">
                <a:cs typeface="Times New Roman"/>
              </a:rPr>
              <a:t>Ferienaktivität</a:t>
            </a:r>
            <a:endParaRPr lang="de-DE" dirty="0">
              <a:cs typeface="Times New Roman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/>
              <a:t>	Schülerferienticket SFT des Verkehrsverbundes 	Südniedersachsen (in dem Fall nur solange möglich, wenn das 	Budget noch genügend zur Verfügung steht)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/>
              <a:t>	Kommunion-/Konfirmandenfreizeit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/>
              <a:t>	Schulabschlussfeier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b="1" dirty="0"/>
              <a:t>	freiwillige AG in Kita/Schule </a:t>
            </a:r>
          </a:p>
          <a:p>
            <a:pPr marL="0" indent="0">
              <a:buNone/>
            </a:pPr>
            <a:r>
              <a:rPr lang="de-DE" b="1" dirty="0">
                <a:cs typeface="Times New Roman"/>
              </a:rPr>
              <a:t>	</a:t>
            </a:r>
            <a:endParaRPr lang="de-DE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756455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1080</Words>
  <Application>Microsoft Office PowerPoint</Application>
  <PresentationFormat>Bildschirmpräsentation (4:3)</PresentationFormat>
  <Paragraphs>191</Paragraphs>
  <Slides>15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Larissa-Design</vt:lpstr>
      <vt:lpstr>1_Benutzerdefiniertes Design</vt:lpstr>
      <vt:lpstr>Benutzerdefiniertes Design</vt:lpstr>
      <vt:lpstr>Leistungen für Bildung und Teilhabe  Zuschüsse für Kinder und junge Menschen  </vt:lpstr>
      <vt:lpstr>Gliederung der Präsentation</vt:lpstr>
      <vt:lpstr>Leistungsberechtigter Personenkreis  </vt:lpstr>
      <vt:lpstr>Wer ist zuständig?</vt:lpstr>
      <vt:lpstr>Leistungsvoraussetzungen </vt:lpstr>
      <vt:lpstr>Welche Einrichtungen sind anerkennungsfähig?</vt:lpstr>
      <vt:lpstr>Einzelne Leistungen der Bildung und Teilhabe </vt:lpstr>
      <vt:lpstr>Teilhabeleistungen</vt:lpstr>
      <vt:lpstr> Beispiele der Teilhabeleistungen</vt:lpstr>
      <vt:lpstr>Bildungskarte</vt:lpstr>
      <vt:lpstr>Wie funktioniert die Bildungskarte?</vt:lpstr>
      <vt:lpstr>Bildungskarte</vt:lpstr>
      <vt:lpstr>Bildungskarte</vt:lpstr>
      <vt:lpstr>Informationen über BuT-Leistungen und Bildungskarte im Internet</vt:lpstr>
      <vt:lpstr>PowerPoint-Präsentation</vt:lpstr>
    </vt:vector>
  </TitlesOfParts>
  <Company>Landkreis Göttingen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Leistungen im Überblick § 28 Abs. 2 Nr. 1 Schulausflüge</dc:title>
  <dc:creator>Herbold Cornelia</dc:creator>
  <cp:lastModifiedBy>Andreas Fink</cp:lastModifiedBy>
  <cp:revision>115</cp:revision>
  <dcterms:created xsi:type="dcterms:W3CDTF">2018-06-05T11:28:03Z</dcterms:created>
  <dcterms:modified xsi:type="dcterms:W3CDTF">2022-04-29T16:25:01Z</dcterms:modified>
</cp:coreProperties>
</file>